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handoutMasterIdLst>
    <p:handoutMasterId r:id="rId30"/>
  </p:handoutMasterIdLst>
  <p:sldIdLst>
    <p:sldId id="256" r:id="rId5"/>
    <p:sldId id="275" r:id="rId6"/>
    <p:sldId id="315" r:id="rId7"/>
    <p:sldId id="311" r:id="rId8"/>
    <p:sldId id="310" r:id="rId9"/>
    <p:sldId id="312" r:id="rId10"/>
    <p:sldId id="314" r:id="rId11"/>
    <p:sldId id="316" r:id="rId12"/>
    <p:sldId id="317" r:id="rId13"/>
    <p:sldId id="323" r:id="rId14"/>
    <p:sldId id="322" r:id="rId15"/>
    <p:sldId id="321" r:id="rId16"/>
    <p:sldId id="320" r:id="rId17"/>
    <p:sldId id="319" r:id="rId18"/>
    <p:sldId id="318" r:id="rId19"/>
    <p:sldId id="324" r:id="rId20"/>
    <p:sldId id="325" r:id="rId21"/>
    <p:sldId id="326" r:id="rId22"/>
    <p:sldId id="327" r:id="rId23"/>
    <p:sldId id="328" r:id="rId24"/>
    <p:sldId id="308" r:id="rId25"/>
    <p:sldId id="313" r:id="rId26"/>
    <p:sldId id="259" r:id="rId27"/>
    <p:sldId id="26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5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36" autoAdjust="0"/>
    <p:restoredTop sz="94660"/>
  </p:normalViewPr>
  <p:slideViewPr>
    <p:cSldViewPr snapToGrid="0">
      <p:cViewPr>
        <p:scale>
          <a:sx n="75" d="100"/>
          <a:sy n="75" d="100"/>
        </p:scale>
        <p:origin x="2004" y="936"/>
      </p:cViewPr>
      <p:guideLst/>
    </p:cSldViewPr>
  </p:slideViewPr>
  <p:notesTextViewPr>
    <p:cViewPr>
      <p:scale>
        <a:sx n="1" d="1"/>
        <a:sy n="1" d="1"/>
      </p:scale>
      <p:origin x="0" y="0"/>
    </p:cViewPr>
  </p:notesTextViewPr>
  <p:notesViewPr>
    <p:cSldViewPr snapToGrid="0">
      <p:cViewPr varScale="1">
        <p:scale>
          <a:sx n="106" d="100"/>
          <a:sy n="106" d="100"/>
        </p:scale>
        <p:origin x="404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114827-7F35-46C7-A0F9-9F7E5192D7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a:extLst>
              <a:ext uri="{FF2B5EF4-FFF2-40B4-BE49-F238E27FC236}">
                <a16:creationId xmlns:a16="http://schemas.microsoft.com/office/drawing/2014/main" id="{D46993E9-A27F-475B-B4F7-D05454926A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E78533-FDC9-4923-9DE9-D995CAC73258}" type="datetimeFigureOut">
              <a:rPr lang="nb-NO" smtClean="0"/>
              <a:t>09.02.2021</a:t>
            </a:fld>
            <a:endParaRPr lang="nb-NO"/>
          </a:p>
        </p:txBody>
      </p:sp>
      <p:sp>
        <p:nvSpPr>
          <p:cNvPr id="4" name="Footer Placeholder 3">
            <a:extLst>
              <a:ext uri="{FF2B5EF4-FFF2-40B4-BE49-F238E27FC236}">
                <a16:creationId xmlns:a16="http://schemas.microsoft.com/office/drawing/2014/main" id="{755C010F-B2CD-4559-B7CD-189D971E26E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5" name="Slide Number Placeholder 4">
            <a:extLst>
              <a:ext uri="{FF2B5EF4-FFF2-40B4-BE49-F238E27FC236}">
                <a16:creationId xmlns:a16="http://schemas.microsoft.com/office/drawing/2014/main" id="{CA2DF865-D40F-42ED-AEEB-E084D49C22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6C2C8C-798B-41AA-8C9C-607A42B0BFE9}" type="slidenum">
              <a:rPr lang="nb-NO" smtClean="0"/>
              <a:t>‹#›</a:t>
            </a:fld>
            <a:endParaRPr lang="nb-NO"/>
          </a:p>
        </p:txBody>
      </p:sp>
    </p:spTree>
    <p:extLst>
      <p:ext uri="{BB962C8B-B14F-4D97-AF65-F5344CB8AC3E}">
        <p14:creationId xmlns:p14="http://schemas.microsoft.com/office/powerpoint/2010/main" val="34263333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E98949-1446-4E56-84F2-C3644AC995F5}" type="datetimeFigureOut">
              <a:rPr lang="en-US" smtClean="0"/>
              <a:t>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D1A7B-DDCA-4241-A426-76DFC6BB1DF6}" type="slidenum">
              <a:rPr lang="en-US" smtClean="0"/>
              <a:t>‹#›</a:t>
            </a:fld>
            <a:endParaRPr lang="en-US"/>
          </a:p>
        </p:txBody>
      </p:sp>
    </p:spTree>
    <p:extLst>
      <p:ext uri="{BB962C8B-B14F-4D97-AF65-F5344CB8AC3E}">
        <p14:creationId xmlns:p14="http://schemas.microsoft.com/office/powerpoint/2010/main" val="3697930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2/9/2021</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8298297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Slide">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05BCA376-8A3F-4153-8E10-AB94C00081AA}"/>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25913" t="30113" r="25027" b="40869"/>
          <a:stretch/>
        </p:blipFill>
        <p:spPr>
          <a:xfrm rot="5400000">
            <a:off x="1222271" y="-1426706"/>
            <a:ext cx="5873935" cy="8594269"/>
          </a:xfrm>
          <a:prstGeom prst="rect">
            <a:avLst/>
          </a:prstGeom>
        </p:spPr>
      </p:pic>
      <p:sp>
        <p:nvSpPr>
          <p:cNvPr id="5" name="Rectangle 4">
            <a:extLst>
              <a:ext uri="{FF2B5EF4-FFF2-40B4-BE49-F238E27FC236}">
                <a16:creationId xmlns:a16="http://schemas.microsoft.com/office/drawing/2014/main" id="{691CF7E9-0850-4651-9D26-ABD2F6A30D4E}"/>
              </a:ext>
            </a:extLst>
          </p:cNvPr>
          <p:cNvSpPr/>
          <p:nvPr userDrawn="1"/>
        </p:nvSpPr>
        <p:spPr>
          <a:xfrm>
            <a:off x="0" y="0"/>
            <a:ext cx="8375904" cy="5807394"/>
          </a:xfrm>
          <a:prstGeom prst="rect">
            <a:avLst/>
          </a:prstGeom>
          <a:gradFill flip="none" rotWithShape="1">
            <a:gsLst>
              <a:gs pos="0">
                <a:schemeClr val="accent3">
                  <a:alpha val="0"/>
                  <a:lumMod val="0"/>
                </a:schemeClr>
              </a:gs>
              <a:gs pos="98000">
                <a:srgbClr val="25252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Picture 2" descr="Logo, company name&#10;&#10;Description automatically generated">
            <a:extLst>
              <a:ext uri="{FF2B5EF4-FFF2-40B4-BE49-F238E27FC236}">
                <a16:creationId xmlns:a16="http://schemas.microsoft.com/office/drawing/2014/main" id="{61DC97A6-4B88-4433-9307-C67133F0A9D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426" t="59392" r="20151" b="30238"/>
          <a:stretch/>
        </p:blipFill>
        <p:spPr>
          <a:xfrm>
            <a:off x="323848" y="5807394"/>
            <a:ext cx="4933949" cy="906780"/>
          </a:xfrm>
          <a:prstGeom prst="rect">
            <a:avLst/>
          </a:prstGeom>
        </p:spPr>
      </p:pic>
      <p:pic>
        <p:nvPicPr>
          <p:cNvPr id="9" name="Picture 8" descr="Logo, company name&#10;&#10;Description automatically generated">
            <a:extLst>
              <a:ext uri="{FF2B5EF4-FFF2-40B4-BE49-F238E27FC236}">
                <a16:creationId xmlns:a16="http://schemas.microsoft.com/office/drawing/2014/main" id="{3C65C851-3C58-4028-BEE0-92A381D7D68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426" t="69490" r="20151" b="23800"/>
          <a:stretch/>
        </p:blipFill>
        <p:spPr>
          <a:xfrm>
            <a:off x="5661760" y="5882947"/>
            <a:ext cx="5970078" cy="709955"/>
          </a:xfrm>
          <a:prstGeom prst="rect">
            <a:avLst/>
          </a:prstGeom>
        </p:spPr>
      </p:pic>
      <p:sp>
        <p:nvSpPr>
          <p:cNvPr id="2" name="TextBox 1">
            <a:extLst>
              <a:ext uri="{FF2B5EF4-FFF2-40B4-BE49-F238E27FC236}">
                <a16:creationId xmlns:a16="http://schemas.microsoft.com/office/drawing/2014/main" id="{3DD2C695-D4E9-4646-A7CA-B00C8C144565}"/>
              </a:ext>
            </a:extLst>
          </p:cNvPr>
          <p:cNvSpPr txBox="1"/>
          <p:nvPr userDrawn="1"/>
        </p:nvSpPr>
        <p:spPr>
          <a:xfrm>
            <a:off x="0" y="0"/>
            <a:ext cx="3250623" cy="523220"/>
          </a:xfrm>
          <a:prstGeom prst="rect">
            <a:avLst/>
          </a:prstGeom>
          <a:solidFill>
            <a:srgbClr val="252525">
              <a:alpha val="50000"/>
            </a:srgbClr>
          </a:solidFill>
        </p:spPr>
        <p:txBody>
          <a:bodyPr wrap="square" rtlCol="0">
            <a:spAutoFit/>
          </a:bodyPr>
          <a:lstStyle/>
          <a:p>
            <a:r>
              <a:rPr lang="nb-NO" sz="2800" b="1" dirty="0">
                <a:solidFill>
                  <a:schemeClr val="bg1"/>
                </a:solidFill>
              </a:rPr>
              <a:t>#NVSummit2021</a:t>
            </a:r>
          </a:p>
        </p:txBody>
      </p:sp>
      <p:sp>
        <p:nvSpPr>
          <p:cNvPr id="10" name="Title 1">
            <a:extLst>
              <a:ext uri="{FF2B5EF4-FFF2-40B4-BE49-F238E27FC236}">
                <a16:creationId xmlns:a16="http://schemas.microsoft.com/office/drawing/2014/main" id="{E12502CA-E090-406D-A946-73B0A390ABF8}"/>
              </a:ext>
            </a:extLst>
          </p:cNvPr>
          <p:cNvSpPr>
            <a:spLocks noGrp="1"/>
          </p:cNvSpPr>
          <p:nvPr>
            <p:ph type="ctrTitle" hasCustomPrompt="1"/>
          </p:nvPr>
        </p:nvSpPr>
        <p:spPr>
          <a:xfrm>
            <a:off x="3710940" y="256291"/>
            <a:ext cx="8237220" cy="1742757"/>
          </a:xfrm>
        </p:spPr>
        <p:txBody>
          <a:bodyPr anchor="b"/>
          <a:lstStyle>
            <a:lvl1pPr algn="l">
              <a:defRPr sz="6000"/>
            </a:lvl1pPr>
          </a:lstStyle>
          <a:p>
            <a:r>
              <a:rPr lang="en-US" dirty="0"/>
              <a:t>Name of Presentation</a:t>
            </a:r>
            <a:endParaRPr lang="nb-NO" dirty="0"/>
          </a:p>
        </p:txBody>
      </p:sp>
      <p:sp>
        <p:nvSpPr>
          <p:cNvPr id="11" name="Subtitle 2">
            <a:extLst>
              <a:ext uri="{FF2B5EF4-FFF2-40B4-BE49-F238E27FC236}">
                <a16:creationId xmlns:a16="http://schemas.microsoft.com/office/drawing/2014/main" id="{0B00A99B-F34A-4DB8-B6E4-9FFF9C0FA340}"/>
              </a:ext>
            </a:extLst>
          </p:cNvPr>
          <p:cNvSpPr>
            <a:spLocks noGrp="1"/>
          </p:cNvSpPr>
          <p:nvPr>
            <p:ph type="subTitle" idx="1" hasCustomPrompt="1"/>
          </p:nvPr>
        </p:nvSpPr>
        <p:spPr>
          <a:xfrm>
            <a:off x="3710940" y="2247459"/>
            <a:ext cx="8237220" cy="1988624"/>
          </a:xfrm>
        </p:spPr>
        <p:txBody>
          <a:bodyPr/>
          <a:lstStyle>
            <a:lvl1pPr marL="342900" indent="-342900" algn="l">
              <a:buFont typeface="Arial" panose="020B0604020202020204" pitchFamily="34" charset="0"/>
              <a:buChar char="•"/>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Info (Name, Title, Company, Twitter)</a:t>
            </a:r>
          </a:p>
        </p:txBody>
      </p:sp>
    </p:spTree>
    <p:extLst>
      <p:ext uri="{BB962C8B-B14F-4D97-AF65-F5344CB8AC3E}">
        <p14:creationId xmlns:p14="http://schemas.microsoft.com/office/powerpoint/2010/main" val="2022166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5888-2B45-46B2-A7E7-D25ACCC3D4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a:extLst>
              <a:ext uri="{FF2B5EF4-FFF2-40B4-BE49-F238E27FC236}">
                <a16:creationId xmlns:a16="http://schemas.microsoft.com/office/drawing/2014/main" id="{9BE2CB33-D032-40A0-A68D-AEF985275E2B}"/>
              </a:ext>
            </a:extLst>
          </p:cNvPr>
          <p:cNvSpPr>
            <a:spLocks noGrp="1"/>
          </p:cNvSpPr>
          <p:nvPr>
            <p:ph type="body" idx="1"/>
          </p:nvPr>
        </p:nvSpPr>
        <p:spPr>
          <a:xfrm>
            <a:off x="831850" y="4589463"/>
            <a:ext cx="10515600" cy="1500187"/>
          </a:xfrm>
        </p:spPr>
        <p:txBody>
          <a:bodyPr/>
          <a:lstStyle>
            <a:lvl1pPr marL="0" indent="0">
              <a:buNone/>
              <a:defRPr sz="2400">
                <a:solidFill>
                  <a:schemeClr val="bg1">
                    <a:lumMod val="9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507D27A9-140C-4FA5-9B98-4F5FE661CC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426" t="27488" r="20151" b="22134"/>
          <a:stretch/>
        </p:blipFill>
        <p:spPr>
          <a:xfrm>
            <a:off x="10553700" y="-38419"/>
            <a:ext cx="1706880" cy="1524001"/>
          </a:xfrm>
          <a:prstGeom prst="rect">
            <a:avLst/>
          </a:prstGeom>
        </p:spPr>
      </p:pic>
    </p:spTree>
    <p:extLst>
      <p:ext uri="{BB962C8B-B14F-4D97-AF65-F5344CB8AC3E}">
        <p14:creationId xmlns:p14="http://schemas.microsoft.com/office/powerpoint/2010/main" val="1171795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6DB3B-B047-4C92-99F4-9C9E49B6A366}"/>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9C7C0319-8A5D-4957-8ACB-36AC0B8795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pic>
        <p:nvPicPr>
          <p:cNvPr id="7" name="Picture 6" descr="Logo, company name&#10;&#10;Description automatically generated">
            <a:extLst>
              <a:ext uri="{FF2B5EF4-FFF2-40B4-BE49-F238E27FC236}">
                <a16:creationId xmlns:a16="http://schemas.microsoft.com/office/drawing/2014/main" id="{2E20657A-BD32-407A-A7D7-D58BC121B2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426" t="27488" r="20151" b="22134"/>
          <a:stretch/>
        </p:blipFill>
        <p:spPr>
          <a:xfrm>
            <a:off x="10553700" y="-38419"/>
            <a:ext cx="1706880" cy="1524001"/>
          </a:xfrm>
          <a:prstGeom prst="rect">
            <a:avLst/>
          </a:prstGeom>
        </p:spPr>
      </p:pic>
    </p:spTree>
    <p:extLst>
      <p:ext uri="{BB962C8B-B14F-4D97-AF65-F5344CB8AC3E}">
        <p14:creationId xmlns:p14="http://schemas.microsoft.com/office/powerpoint/2010/main" val="3901936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28DA3-444C-4D5A-BEEF-F1427BE7DDCE}"/>
              </a:ext>
            </a:extLst>
          </p:cNvPr>
          <p:cNvSpPr>
            <a:spLocks noGrp="1"/>
          </p:cNvSpPr>
          <p:nvPr>
            <p:ph type="title"/>
          </p:nvPr>
        </p:nvSpPr>
        <p:spPr/>
        <p:txBody>
          <a:bodyPr/>
          <a:lstStyle/>
          <a:p>
            <a:r>
              <a:rPr lang="en-US"/>
              <a:t>Click to edit Master title style</a:t>
            </a:r>
            <a:endParaRPr lang="nb-NO"/>
          </a:p>
        </p:txBody>
      </p:sp>
      <p:pic>
        <p:nvPicPr>
          <p:cNvPr id="6" name="Picture 5" descr="Logo, company name&#10;&#10;Description automatically generated">
            <a:extLst>
              <a:ext uri="{FF2B5EF4-FFF2-40B4-BE49-F238E27FC236}">
                <a16:creationId xmlns:a16="http://schemas.microsoft.com/office/drawing/2014/main" id="{7BFEA8D3-2C18-4C62-B257-89BD823BD6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426" t="27488" r="20151" b="22134"/>
          <a:stretch/>
        </p:blipFill>
        <p:spPr>
          <a:xfrm>
            <a:off x="10553700" y="-38419"/>
            <a:ext cx="1706880" cy="1524001"/>
          </a:xfrm>
          <a:prstGeom prst="rect">
            <a:avLst/>
          </a:prstGeom>
        </p:spPr>
      </p:pic>
    </p:spTree>
    <p:extLst>
      <p:ext uri="{BB962C8B-B14F-4D97-AF65-F5344CB8AC3E}">
        <p14:creationId xmlns:p14="http://schemas.microsoft.com/office/powerpoint/2010/main" val="109607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5BB1A5AF-4BE8-4B8F-A306-A53EFFE735E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426" t="27488" r="20151" b="22134"/>
          <a:stretch/>
        </p:blipFill>
        <p:spPr>
          <a:xfrm>
            <a:off x="10553700" y="-38419"/>
            <a:ext cx="1706880" cy="1524001"/>
          </a:xfrm>
          <a:prstGeom prst="rect">
            <a:avLst/>
          </a:prstGeom>
        </p:spPr>
      </p:pic>
    </p:spTree>
    <p:extLst>
      <p:ext uri="{BB962C8B-B14F-4D97-AF65-F5344CB8AC3E}">
        <p14:creationId xmlns:p14="http://schemas.microsoft.com/office/powerpoint/2010/main" val="4140439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433D4-4F54-4E27-93C1-A69E2783AF5B}"/>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002B936B-FEDF-4033-A846-3A57E08640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a:extLst>
              <a:ext uri="{FF2B5EF4-FFF2-40B4-BE49-F238E27FC236}">
                <a16:creationId xmlns:a16="http://schemas.microsoft.com/office/drawing/2014/main" id="{83EEADD5-BCC1-4F65-9B30-F20589F022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pic>
        <p:nvPicPr>
          <p:cNvPr id="8" name="Picture 7" descr="Logo, company name&#10;&#10;Description automatically generated">
            <a:extLst>
              <a:ext uri="{FF2B5EF4-FFF2-40B4-BE49-F238E27FC236}">
                <a16:creationId xmlns:a16="http://schemas.microsoft.com/office/drawing/2014/main" id="{879332AD-DC8A-46CB-B310-2B6B86F855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426" t="27488" r="20151" b="22134"/>
          <a:stretch/>
        </p:blipFill>
        <p:spPr>
          <a:xfrm>
            <a:off x="10553700" y="-38419"/>
            <a:ext cx="1706880" cy="1524001"/>
          </a:xfrm>
          <a:prstGeom prst="rect">
            <a:avLst/>
          </a:prstGeom>
        </p:spPr>
      </p:pic>
    </p:spTree>
    <p:extLst>
      <p:ext uri="{BB962C8B-B14F-4D97-AF65-F5344CB8AC3E}">
        <p14:creationId xmlns:p14="http://schemas.microsoft.com/office/powerpoint/2010/main" val="4142910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FCBA1-EF98-4CEF-A015-31D6999765D9}"/>
              </a:ext>
            </a:extLst>
          </p:cNvPr>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a:extLst>
              <a:ext uri="{FF2B5EF4-FFF2-40B4-BE49-F238E27FC236}">
                <a16:creationId xmlns:a16="http://schemas.microsoft.com/office/drawing/2014/main" id="{A5967191-8F5E-4F74-A64C-49A7F32637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B95513-D6B9-47D7-B9F3-6FAAA1D666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a:extLst>
              <a:ext uri="{FF2B5EF4-FFF2-40B4-BE49-F238E27FC236}">
                <a16:creationId xmlns:a16="http://schemas.microsoft.com/office/drawing/2014/main" id="{8E12175E-53F5-4B6C-98E0-84D21030E7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D9E5F5-C59E-444D-9BA0-72D497D04B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pic>
        <p:nvPicPr>
          <p:cNvPr id="10" name="Picture 9" descr="Logo, company name&#10;&#10;Description automatically generated">
            <a:extLst>
              <a:ext uri="{FF2B5EF4-FFF2-40B4-BE49-F238E27FC236}">
                <a16:creationId xmlns:a16="http://schemas.microsoft.com/office/drawing/2014/main" id="{768BDEC2-A836-455E-BAF4-C996A2FCDB5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426" t="27488" r="20151" b="22134"/>
          <a:stretch/>
        </p:blipFill>
        <p:spPr>
          <a:xfrm>
            <a:off x="10553700" y="-38419"/>
            <a:ext cx="1706880" cy="1524001"/>
          </a:xfrm>
          <a:prstGeom prst="rect">
            <a:avLst/>
          </a:prstGeom>
        </p:spPr>
      </p:pic>
    </p:spTree>
    <p:extLst>
      <p:ext uri="{BB962C8B-B14F-4D97-AF65-F5344CB8AC3E}">
        <p14:creationId xmlns:p14="http://schemas.microsoft.com/office/powerpoint/2010/main" val="3586254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prstGeom prst="rect">
            <a:avLst/>
          </a:prstGeom>
          <a:noFill/>
        </p:spPr>
        <p:txBody>
          <a:bodyPr tIns="91440" bIns="91440" anchor="t" anchorCtr="0"/>
          <a:lstStyle>
            <a:lvl1pPr>
              <a:defRPr sz="8628" spc="-99"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21769313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252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C95E00-7B9F-4FE4-A4F1-9B15570DCCD7}"/>
              </a:ext>
            </a:extLst>
          </p:cNvPr>
          <p:cNvSpPr>
            <a:spLocks noGrp="1"/>
          </p:cNvSpPr>
          <p:nvPr>
            <p:ph type="title"/>
          </p:nvPr>
        </p:nvSpPr>
        <p:spPr>
          <a:xfrm>
            <a:off x="838200" y="365125"/>
            <a:ext cx="9060180" cy="793115"/>
          </a:xfrm>
          <a:prstGeom prst="rect">
            <a:avLst/>
          </a:prstGeom>
        </p:spPr>
        <p:txBody>
          <a:bodyPr vert="horz" lIns="91440" tIns="45720" rIns="91440" bIns="45720" rtlCol="0" anchor="ctr">
            <a:normAutofit/>
          </a:bodyPr>
          <a:lstStyle/>
          <a:p>
            <a:r>
              <a:rPr lang="en-US" dirty="0"/>
              <a:t>Click to edit Master title style</a:t>
            </a:r>
            <a:endParaRPr lang="nb-NO" dirty="0"/>
          </a:p>
        </p:txBody>
      </p:sp>
      <p:sp>
        <p:nvSpPr>
          <p:cNvPr id="3" name="Text Placeholder 2">
            <a:extLst>
              <a:ext uri="{FF2B5EF4-FFF2-40B4-BE49-F238E27FC236}">
                <a16:creationId xmlns:a16="http://schemas.microsoft.com/office/drawing/2014/main" id="{E004CF17-5D7C-4083-89BC-49FE69F903C8}"/>
              </a:ext>
            </a:extLst>
          </p:cNvPr>
          <p:cNvSpPr>
            <a:spLocks noGrp="1"/>
          </p:cNvSpPr>
          <p:nvPr>
            <p:ph type="body" idx="1"/>
          </p:nvPr>
        </p:nvSpPr>
        <p:spPr>
          <a:xfrm>
            <a:off x="838200" y="1485582"/>
            <a:ext cx="10515600" cy="46913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Tree>
    <p:extLst>
      <p:ext uri="{BB962C8B-B14F-4D97-AF65-F5344CB8AC3E}">
        <p14:creationId xmlns:p14="http://schemas.microsoft.com/office/powerpoint/2010/main" val="4288184243"/>
      </p:ext>
    </p:extLst>
  </p:cSld>
  <p:clrMap bg1="lt1" tx1="dk1" bg2="lt2" tx2="dk2" accent1="accent1" accent2="accent2" accent3="accent3" accent4="accent4" accent5="accent5" accent6="accent6" hlink="hlink" folHlink="folHlink"/>
  <p:sldLayoutIdLst>
    <p:sldLayoutId id="2147483655" r:id="rId1"/>
    <p:sldLayoutId id="2147483651" r:id="rId2"/>
    <p:sldLayoutId id="2147483650" r:id="rId3"/>
    <p:sldLayoutId id="2147483654" r:id="rId4"/>
    <p:sldLayoutId id="2147483656" r:id="rId5"/>
    <p:sldLayoutId id="2147483652" r:id="rId6"/>
    <p:sldLayoutId id="2147483653" r:id="rId7"/>
    <p:sldLayoutId id="2147483657" r:id="rId8"/>
  </p:sldLayoutIdLst>
  <p:txStyles>
    <p:titleStyle>
      <a:lvl1pPr algn="l" defTabSz="914400" rtl="0" eaLnBrk="1" latinLnBrk="0" hangingPunct="1">
        <a:lnSpc>
          <a:spcPct val="90000"/>
        </a:lnSpc>
        <a:spcBef>
          <a:spcPct val="0"/>
        </a:spcBef>
        <a:buNone/>
        <a:defRPr sz="4400" kern="1200">
          <a:solidFill>
            <a:schemeClr val="bg1">
              <a:lumMod val="9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D828EDE-2E97-40C7-98D7-201C34653DA5}"/>
              </a:ext>
            </a:extLst>
          </p:cNvPr>
          <p:cNvSpPr>
            <a:spLocks noGrp="1"/>
          </p:cNvSpPr>
          <p:nvPr>
            <p:ph type="ctrTitle"/>
          </p:nvPr>
        </p:nvSpPr>
        <p:spPr/>
        <p:txBody>
          <a:bodyPr/>
          <a:lstStyle/>
          <a:p>
            <a:r>
              <a:rPr lang="en-US" dirty="0"/>
              <a:t>A Geeks Guide to Cloud Imaging</a:t>
            </a:r>
            <a:endParaRPr lang="nb-NO" dirty="0"/>
          </a:p>
        </p:txBody>
      </p:sp>
      <p:sp>
        <p:nvSpPr>
          <p:cNvPr id="14" name="Subtitle 13">
            <a:extLst>
              <a:ext uri="{FF2B5EF4-FFF2-40B4-BE49-F238E27FC236}">
                <a16:creationId xmlns:a16="http://schemas.microsoft.com/office/drawing/2014/main" id="{18A349FC-9AF7-4022-92CB-998533C40BB4}"/>
              </a:ext>
            </a:extLst>
          </p:cNvPr>
          <p:cNvSpPr>
            <a:spLocks noGrp="1"/>
          </p:cNvSpPr>
          <p:nvPr>
            <p:ph type="subTitle" idx="1"/>
          </p:nvPr>
        </p:nvSpPr>
        <p:spPr>
          <a:xfrm>
            <a:off x="3710940" y="2247458"/>
            <a:ext cx="8237220" cy="2451541"/>
          </a:xfrm>
        </p:spPr>
        <p:txBody>
          <a:bodyPr>
            <a:normAutofit/>
          </a:bodyPr>
          <a:lstStyle/>
          <a:p>
            <a:r>
              <a:rPr lang="nb-NO" dirty="0"/>
              <a:t>Johan Arwidmark</a:t>
            </a:r>
          </a:p>
          <a:p>
            <a:r>
              <a:rPr lang="nb-NO" dirty="0"/>
              <a:t>Technical Fellow @ 2Pint Software</a:t>
            </a:r>
          </a:p>
          <a:p>
            <a:r>
              <a:rPr lang="nb-NO" dirty="0"/>
              <a:t>Twitter @jarwidmark</a:t>
            </a:r>
          </a:p>
          <a:p>
            <a:r>
              <a:rPr lang="nb-NO" dirty="0"/>
              <a:t>Email johan@2pintsoftware.com</a:t>
            </a:r>
          </a:p>
          <a:p>
            <a:r>
              <a:rPr lang="nb-NO" dirty="0"/>
              <a:t>Microsoft MVP</a:t>
            </a:r>
          </a:p>
        </p:txBody>
      </p:sp>
    </p:spTree>
    <p:extLst>
      <p:ext uri="{BB962C8B-B14F-4D97-AF65-F5344CB8AC3E}">
        <p14:creationId xmlns:p14="http://schemas.microsoft.com/office/powerpoint/2010/main" val="3824471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91E2FEE5-A328-42A5-A47A-1CAF1F74D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89743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6EBB84B0-EE26-4EBB-8366-17A66E0C3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82999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84B993AA-D413-4A19-A422-ADC3A63550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5009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A977DA17-9767-4439-BD52-E9EC71109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39635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001C79AF-F8EF-4C94-9F8A-ABC538EE3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96312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able&#10;&#10;Description automatically generated">
            <a:extLst>
              <a:ext uri="{FF2B5EF4-FFF2-40B4-BE49-F238E27FC236}">
                <a16:creationId xmlns:a16="http://schemas.microsoft.com/office/drawing/2014/main" id="{9D08CD3B-51CC-48DF-A7F9-3479A2556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28939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on a table&#10;&#10;Description automatically generated with medium confidence">
            <a:extLst>
              <a:ext uri="{FF2B5EF4-FFF2-40B4-BE49-F238E27FC236}">
                <a16:creationId xmlns:a16="http://schemas.microsoft.com/office/drawing/2014/main" id="{2FAF8BE1-1AC1-48BA-833D-EFC977DF4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16" y="-957834"/>
            <a:ext cx="12371832" cy="9278874"/>
          </a:xfrm>
          <a:prstGeom prst="rect">
            <a:avLst/>
          </a:prstGeom>
        </p:spPr>
      </p:pic>
    </p:spTree>
    <p:extLst>
      <p:ext uri="{BB962C8B-B14F-4D97-AF65-F5344CB8AC3E}">
        <p14:creationId xmlns:p14="http://schemas.microsoft.com/office/powerpoint/2010/main" val="2666481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chat or text message&#10;&#10;Description automatically generated">
            <a:extLst>
              <a:ext uri="{FF2B5EF4-FFF2-40B4-BE49-F238E27FC236}">
                <a16:creationId xmlns:a16="http://schemas.microsoft.com/office/drawing/2014/main" id="{7C745256-E161-4947-A7F8-196E39344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9344"/>
            <a:ext cx="12192000" cy="9144000"/>
          </a:xfrm>
          <a:prstGeom prst="rect">
            <a:avLst/>
          </a:prstGeom>
        </p:spPr>
      </p:pic>
    </p:spTree>
    <p:extLst>
      <p:ext uri="{BB962C8B-B14F-4D97-AF65-F5344CB8AC3E}">
        <p14:creationId xmlns:p14="http://schemas.microsoft.com/office/powerpoint/2010/main" val="369999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475257CE-98AD-478B-87C1-20589250D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 y="-620268"/>
            <a:ext cx="12259056" cy="9194292"/>
          </a:xfrm>
          <a:prstGeom prst="rect">
            <a:avLst/>
          </a:prstGeom>
        </p:spPr>
      </p:pic>
    </p:spTree>
    <p:extLst>
      <p:ext uri="{BB962C8B-B14F-4D97-AF65-F5344CB8AC3E}">
        <p14:creationId xmlns:p14="http://schemas.microsoft.com/office/powerpoint/2010/main" val="914414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3044E42A-FDFF-4607-BDFF-6009208CE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12192000" cy="9144000"/>
          </a:xfrm>
          <a:prstGeom prst="rect">
            <a:avLst/>
          </a:prstGeom>
        </p:spPr>
      </p:pic>
    </p:spTree>
    <p:extLst>
      <p:ext uri="{BB962C8B-B14F-4D97-AF65-F5344CB8AC3E}">
        <p14:creationId xmlns:p14="http://schemas.microsoft.com/office/powerpoint/2010/main" val="2585409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33601" y="4114803"/>
            <a:ext cx="8740143" cy="1347163"/>
          </a:xfrm>
        </p:spPr>
        <p:txBody>
          <a:bodyPr>
            <a:normAutofit fontScale="90000"/>
          </a:bodyPr>
          <a:lstStyle/>
          <a:p>
            <a:r>
              <a:rPr lang="en-US" dirty="0"/>
              <a:t>Tweet Tweet</a:t>
            </a:r>
          </a:p>
        </p:txBody>
      </p:sp>
      <p:sp>
        <p:nvSpPr>
          <p:cNvPr id="8" name="Freeform 5"/>
          <p:cNvSpPr>
            <a:spLocks/>
          </p:cNvSpPr>
          <p:nvPr/>
        </p:nvSpPr>
        <p:spPr bwMode="auto">
          <a:xfrm>
            <a:off x="2245653" y="5238978"/>
            <a:ext cx="481115" cy="445879"/>
          </a:xfrm>
          <a:custGeom>
            <a:avLst/>
            <a:gdLst>
              <a:gd name="T0" fmla="*/ 309 w 615"/>
              <a:gd name="T1" fmla="*/ 154 h 570"/>
              <a:gd name="T2" fmla="*/ 56 w 615"/>
              <a:gd name="T3" fmla="*/ 26 h 570"/>
              <a:gd name="T4" fmla="*/ 94 w 615"/>
              <a:gd name="T5" fmla="*/ 192 h 570"/>
              <a:gd name="T6" fmla="*/ 40 w 615"/>
              <a:gd name="T7" fmla="*/ 174 h 570"/>
              <a:gd name="T8" fmla="*/ 134 w 615"/>
              <a:gd name="T9" fmla="*/ 296 h 570"/>
              <a:gd name="T10" fmla="*/ 81 w 615"/>
              <a:gd name="T11" fmla="*/ 300 h 570"/>
              <a:gd name="T12" fmla="*/ 197 w 615"/>
              <a:gd name="T13" fmla="*/ 386 h 570"/>
              <a:gd name="T14" fmla="*/ 19 w 615"/>
              <a:gd name="T15" fmla="*/ 437 h 570"/>
              <a:gd name="T16" fmla="*/ 19 w 615"/>
              <a:gd name="T17" fmla="*/ 437 h 570"/>
              <a:gd name="T18" fmla="*/ 415 w 615"/>
              <a:gd name="T19" fmla="*/ 423 h 570"/>
              <a:gd name="T20" fmla="*/ 553 w 615"/>
              <a:gd name="T21" fmla="*/ 123 h 570"/>
              <a:gd name="T22" fmla="*/ 615 w 615"/>
              <a:gd name="T23" fmla="*/ 62 h 570"/>
              <a:gd name="T24" fmla="*/ 553 w 615"/>
              <a:gd name="T25" fmla="*/ 77 h 570"/>
              <a:gd name="T26" fmla="*/ 599 w 615"/>
              <a:gd name="T27" fmla="*/ 11 h 570"/>
              <a:gd name="T28" fmla="*/ 519 w 615"/>
              <a:gd name="T29" fmla="*/ 42 h 570"/>
              <a:gd name="T30" fmla="*/ 512 w 615"/>
              <a:gd name="T31" fmla="*/ 35 h 570"/>
              <a:gd name="T32" fmla="*/ 494 w 615"/>
              <a:gd name="T33" fmla="*/ 20 h 570"/>
              <a:gd name="T34" fmla="*/ 415 w 615"/>
              <a:gd name="T35" fmla="*/ 5 h 570"/>
              <a:gd name="T36" fmla="*/ 385 w 615"/>
              <a:gd name="T37" fmla="*/ 13 h 570"/>
              <a:gd name="T38" fmla="*/ 336 w 615"/>
              <a:gd name="T39" fmla="*/ 46 h 570"/>
              <a:gd name="T40" fmla="*/ 306 w 615"/>
              <a:gd name="T41" fmla="*/ 109 h 570"/>
              <a:gd name="T42" fmla="*/ 309 w 615"/>
              <a:gd name="T43" fmla="*/ 154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5" h="570">
                <a:moveTo>
                  <a:pt x="309" y="154"/>
                </a:moveTo>
                <a:cubicBezTo>
                  <a:pt x="309" y="154"/>
                  <a:pt x="142" y="147"/>
                  <a:pt x="56" y="26"/>
                </a:cubicBezTo>
                <a:cubicBezTo>
                  <a:pt x="56" y="26"/>
                  <a:pt x="0" y="113"/>
                  <a:pt x="94" y="192"/>
                </a:cubicBezTo>
                <a:cubicBezTo>
                  <a:pt x="94" y="192"/>
                  <a:pt x="50" y="185"/>
                  <a:pt x="40" y="174"/>
                </a:cubicBezTo>
                <a:cubicBezTo>
                  <a:pt x="40" y="174"/>
                  <a:pt x="32" y="271"/>
                  <a:pt x="134" y="296"/>
                </a:cubicBezTo>
                <a:cubicBezTo>
                  <a:pt x="134" y="296"/>
                  <a:pt x="107" y="308"/>
                  <a:pt x="81" y="300"/>
                </a:cubicBezTo>
                <a:cubicBezTo>
                  <a:pt x="81" y="300"/>
                  <a:pt x="118" y="381"/>
                  <a:pt x="197" y="386"/>
                </a:cubicBezTo>
                <a:cubicBezTo>
                  <a:pt x="197" y="386"/>
                  <a:pt x="114" y="452"/>
                  <a:pt x="19" y="437"/>
                </a:cubicBezTo>
                <a:cubicBezTo>
                  <a:pt x="19" y="437"/>
                  <a:pt x="19" y="437"/>
                  <a:pt x="19" y="437"/>
                </a:cubicBezTo>
                <a:cubicBezTo>
                  <a:pt x="19" y="437"/>
                  <a:pt x="186" y="570"/>
                  <a:pt x="415" y="423"/>
                </a:cubicBezTo>
                <a:cubicBezTo>
                  <a:pt x="415" y="423"/>
                  <a:pt x="553" y="333"/>
                  <a:pt x="553" y="123"/>
                </a:cubicBezTo>
                <a:cubicBezTo>
                  <a:pt x="553" y="123"/>
                  <a:pt x="596" y="96"/>
                  <a:pt x="615" y="62"/>
                </a:cubicBezTo>
                <a:cubicBezTo>
                  <a:pt x="615" y="62"/>
                  <a:pt x="567" y="79"/>
                  <a:pt x="553" y="77"/>
                </a:cubicBezTo>
                <a:cubicBezTo>
                  <a:pt x="553" y="77"/>
                  <a:pt x="597" y="36"/>
                  <a:pt x="599" y="11"/>
                </a:cubicBezTo>
                <a:cubicBezTo>
                  <a:pt x="599" y="11"/>
                  <a:pt x="550" y="41"/>
                  <a:pt x="519" y="42"/>
                </a:cubicBezTo>
                <a:cubicBezTo>
                  <a:pt x="518" y="42"/>
                  <a:pt x="513" y="35"/>
                  <a:pt x="512" y="35"/>
                </a:cubicBezTo>
                <a:cubicBezTo>
                  <a:pt x="507" y="29"/>
                  <a:pt x="500" y="25"/>
                  <a:pt x="494" y="20"/>
                </a:cubicBezTo>
                <a:cubicBezTo>
                  <a:pt x="470" y="5"/>
                  <a:pt x="442" y="0"/>
                  <a:pt x="415" y="5"/>
                </a:cubicBezTo>
                <a:cubicBezTo>
                  <a:pt x="404" y="6"/>
                  <a:pt x="394" y="10"/>
                  <a:pt x="385" y="13"/>
                </a:cubicBezTo>
                <a:cubicBezTo>
                  <a:pt x="364" y="21"/>
                  <a:pt x="350" y="28"/>
                  <a:pt x="336" y="46"/>
                </a:cubicBezTo>
                <a:cubicBezTo>
                  <a:pt x="322" y="65"/>
                  <a:pt x="310" y="85"/>
                  <a:pt x="306" y="109"/>
                </a:cubicBezTo>
                <a:cubicBezTo>
                  <a:pt x="306" y="113"/>
                  <a:pt x="304" y="154"/>
                  <a:pt x="309" y="154"/>
                </a:cubicBezTo>
                <a:close/>
              </a:path>
            </a:pathLst>
          </a:custGeom>
          <a:solidFill>
            <a:srgbClr val="00B0F0"/>
          </a:solidFill>
          <a:ln>
            <a:noFill/>
          </a:ln>
        </p:spPr>
        <p:txBody>
          <a:bodyPr vert="horz" wrap="square" lIns="67232" tIns="33616" rIns="67232" bIns="33616" numCol="1" anchor="t" anchorCtr="0" compatLnSpc="1">
            <a:prstTxWarp prst="textNoShape">
              <a:avLst/>
            </a:prstTxWarp>
          </a:bodyPr>
          <a:lstStyle/>
          <a:p>
            <a:endParaRPr lang="en-US" sz="1324">
              <a:solidFill>
                <a:schemeClr val="bg1"/>
              </a:solidFill>
            </a:endParaRPr>
          </a:p>
        </p:txBody>
      </p:sp>
      <p:sp>
        <p:nvSpPr>
          <p:cNvPr id="9" name="TextBox 8"/>
          <p:cNvSpPr txBox="1"/>
          <p:nvPr/>
        </p:nvSpPr>
        <p:spPr>
          <a:xfrm>
            <a:off x="2838821" y="5328988"/>
            <a:ext cx="7448180" cy="276999"/>
          </a:xfrm>
          <a:prstGeom prst="rect">
            <a:avLst/>
          </a:prstGeom>
          <a:noFill/>
        </p:spPr>
        <p:txBody>
          <a:bodyPr wrap="square" lIns="0" tIns="0" rIns="0" bIns="0" rtlCol="0">
            <a:spAutoFit/>
          </a:bodyPr>
          <a:lstStyle/>
          <a:p>
            <a:pPr>
              <a:lnSpc>
                <a:spcPct val="90000"/>
              </a:lnSpc>
              <a:spcAft>
                <a:spcPts val="441"/>
              </a:spcAft>
            </a:pPr>
            <a:r>
              <a:rPr lang="en-US" sz="2000" dirty="0"/>
              <a:t>Start the online conversation at #SCUGDK and @jarwidmark</a:t>
            </a:r>
          </a:p>
        </p:txBody>
      </p:sp>
      <p:sp>
        <p:nvSpPr>
          <p:cNvPr id="2" name="TextBox 1"/>
          <p:cNvSpPr txBox="1"/>
          <p:nvPr/>
        </p:nvSpPr>
        <p:spPr>
          <a:xfrm>
            <a:off x="2133600" y="1219203"/>
            <a:ext cx="6324600" cy="461665"/>
          </a:xfrm>
          <a:prstGeom prst="rect">
            <a:avLst/>
          </a:prstGeom>
          <a:noFill/>
        </p:spPr>
        <p:txBody>
          <a:bodyPr wrap="square" rtlCol="0">
            <a:spAutoFit/>
          </a:bodyPr>
          <a:lstStyle/>
          <a:p>
            <a:r>
              <a:rPr lang="sv-SE" sz="2400" i="1" dirty="0"/>
              <a:t>If you’re not on Twitter, get on Twitter!</a:t>
            </a:r>
            <a:endParaRPr lang="en-US" sz="2400" i="1"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80" y="-17904"/>
            <a:ext cx="12312603" cy="7695376"/>
          </a:xfrm>
          <a:prstGeom prst="rect">
            <a:avLst/>
          </a:prstGeom>
        </p:spPr>
      </p:pic>
      <p:sp>
        <p:nvSpPr>
          <p:cNvPr id="11" name="Title 3"/>
          <p:cNvSpPr txBox="1">
            <a:spLocks/>
          </p:cNvSpPr>
          <p:nvPr/>
        </p:nvSpPr>
        <p:spPr>
          <a:xfrm>
            <a:off x="346833" y="4211344"/>
            <a:ext cx="11978599" cy="1846323"/>
          </a:xfrm>
          <a:prstGeom prst="rect">
            <a:avLst/>
          </a:prstGeom>
          <a:noFill/>
        </p:spPr>
        <p:txBody>
          <a:bodyPr vert="horz" lIns="91440" tIns="91440" rIns="91440" bIns="91440" rtlCol="0" anchor="t" anchorCtr="0">
            <a:noAutofit/>
          </a:bodyPr>
          <a:lstStyle>
            <a:lvl1pPr algn="l" defTabSz="914400" rtl="0" eaLnBrk="1" latinLnBrk="0" hangingPunct="1">
              <a:spcBef>
                <a:spcPct val="0"/>
              </a:spcBef>
              <a:buNone/>
              <a:defRPr sz="6471" kern="1200" cap="all" spc="-74" baseline="0">
                <a:gradFill>
                  <a:gsLst>
                    <a:gs pos="87586">
                      <a:srgbClr val="FFFFFF"/>
                    </a:gs>
                    <a:gs pos="52000">
                      <a:srgbClr val="FFFFFF"/>
                    </a:gs>
                  </a:gsLst>
                  <a:lin ang="5400000" scaled="0"/>
                </a:gra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600" cap="none" dirty="0"/>
              <a:t>Tweet Tweet</a:t>
            </a:r>
          </a:p>
        </p:txBody>
      </p:sp>
      <p:sp>
        <p:nvSpPr>
          <p:cNvPr id="12" name="Freeform 5"/>
          <p:cNvSpPr>
            <a:spLocks/>
          </p:cNvSpPr>
          <p:nvPr/>
        </p:nvSpPr>
        <p:spPr bwMode="auto">
          <a:xfrm>
            <a:off x="383465" y="5515217"/>
            <a:ext cx="841155" cy="779551"/>
          </a:xfrm>
          <a:custGeom>
            <a:avLst/>
            <a:gdLst>
              <a:gd name="T0" fmla="*/ 309 w 615"/>
              <a:gd name="T1" fmla="*/ 154 h 570"/>
              <a:gd name="T2" fmla="*/ 56 w 615"/>
              <a:gd name="T3" fmla="*/ 26 h 570"/>
              <a:gd name="T4" fmla="*/ 94 w 615"/>
              <a:gd name="T5" fmla="*/ 192 h 570"/>
              <a:gd name="T6" fmla="*/ 40 w 615"/>
              <a:gd name="T7" fmla="*/ 174 h 570"/>
              <a:gd name="T8" fmla="*/ 134 w 615"/>
              <a:gd name="T9" fmla="*/ 296 h 570"/>
              <a:gd name="T10" fmla="*/ 81 w 615"/>
              <a:gd name="T11" fmla="*/ 300 h 570"/>
              <a:gd name="T12" fmla="*/ 197 w 615"/>
              <a:gd name="T13" fmla="*/ 386 h 570"/>
              <a:gd name="T14" fmla="*/ 19 w 615"/>
              <a:gd name="T15" fmla="*/ 437 h 570"/>
              <a:gd name="T16" fmla="*/ 19 w 615"/>
              <a:gd name="T17" fmla="*/ 437 h 570"/>
              <a:gd name="T18" fmla="*/ 415 w 615"/>
              <a:gd name="T19" fmla="*/ 423 h 570"/>
              <a:gd name="T20" fmla="*/ 553 w 615"/>
              <a:gd name="T21" fmla="*/ 123 h 570"/>
              <a:gd name="T22" fmla="*/ 615 w 615"/>
              <a:gd name="T23" fmla="*/ 62 h 570"/>
              <a:gd name="T24" fmla="*/ 553 w 615"/>
              <a:gd name="T25" fmla="*/ 77 h 570"/>
              <a:gd name="T26" fmla="*/ 599 w 615"/>
              <a:gd name="T27" fmla="*/ 11 h 570"/>
              <a:gd name="T28" fmla="*/ 519 w 615"/>
              <a:gd name="T29" fmla="*/ 42 h 570"/>
              <a:gd name="T30" fmla="*/ 512 w 615"/>
              <a:gd name="T31" fmla="*/ 35 h 570"/>
              <a:gd name="T32" fmla="*/ 494 w 615"/>
              <a:gd name="T33" fmla="*/ 20 h 570"/>
              <a:gd name="T34" fmla="*/ 415 w 615"/>
              <a:gd name="T35" fmla="*/ 5 h 570"/>
              <a:gd name="T36" fmla="*/ 385 w 615"/>
              <a:gd name="T37" fmla="*/ 13 h 570"/>
              <a:gd name="T38" fmla="*/ 336 w 615"/>
              <a:gd name="T39" fmla="*/ 46 h 570"/>
              <a:gd name="T40" fmla="*/ 306 w 615"/>
              <a:gd name="T41" fmla="*/ 109 h 570"/>
              <a:gd name="T42" fmla="*/ 309 w 615"/>
              <a:gd name="T43" fmla="*/ 154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5" h="570">
                <a:moveTo>
                  <a:pt x="309" y="154"/>
                </a:moveTo>
                <a:cubicBezTo>
                  <a:pt x="309" y="154"/>
                  <a:pt x="142" y="147"/>
                  <a:pt x="56" y="26"/>
                </a:cubicBezTo>
                <a:cubicBezTo>
                  <a:pt x="56" y="26"/>
                  <a:pt x="0" y="113"/>
                  <a:pt x="94" y="192"/>
                </a:cubicBezTo>
                <a:cubicBezTo>
                  <a:pt x="94" y="192"/>
                  <a:pt x="50" y="185"/>
                  <a:pt x="40" y="174"/>
                </a:cubicBezTo>
                <a:cubicBezTo>
                  <a:pt x="40" y="174"/>
                  <a:pt x="32" y="271"/>
                  <a:pt x="134" y="296"/>
                </a:cubicBezTo>
                <a:cubicBezTo>
                  <a:pt x="134" y="296"/>
                  <a:pt x="107" y="308"/>
                  <a:pt x="81" y="300"/>
                </a:cubicBezTo>
                <a:cubicBezTo>
                  <a:pt x="81" y="300"/>
                  <a:pt x="118" y="381"/>
                  <a:pt x="197" y="386"/>
                </a:cubicBezTo>
                <a:cubicBezTo>
                  <a:pt x="197" y="386"/>
                  <a:pt x="114" y="452"/>
                  <a:pt x="19" y="437"/>
                </a:cubicBezTo>
                <a:cubicBezTo>
                  <a:pt x="19" y="437"/>
                  <a:pt x="19" y="437"/>
                  <a:pt x="19" y="437"/>
                </a:cubicBezTo>
                <a:cubicBezTo>
                  <a:pt x="19" y="437"/>
                  <a:pt x="186" y="570"/>
                  <a:pt x="415" y="423"/>
                </a:cubicBezTo>
                <a:cubicBezTo>
                  <a:pt x="415" y="423"/>
                  <a:pt x="553" y="333"/>
                  <a:pt x="553" y="123"/>
                </a:cubicBezTo>
                <a:cubicBezTo>
                  <a:pt x="553" y="123"/>
                  <a:pt x="596" y="96"/>
                  <a:pt x="615" y="62"/>
                </a:cubicBezTo>
                <a:cubicBezTo>
                  <a:pt x="615" y="62"/>
                  <a:pt x="567" y="79"/>
                  <a:pt x="553" y="77"/>
                </a:cubicBezTo>
                <a:cubicBezTo>
                  <a:pt x="553" y="77"/>
                  <a:pt x="597" y="36"/>
                  <a:pt x="599" y="11"/>
                </a:cubicBezTo>
                <a:cubicBezTo>
                  <a:pt x="599" y="11"/>
                  <a:pt x="550" y="41"/>
                  <a:pt x="519" y="42"/>
                </a:cubicBezTo>
                <a:cubicBezTo>
                  <a:pt x="518" y="42"/>
                  <a:pt x="513" y="35"/>
                  <a:pt x="512" y="35"/>
                </a:cubicBezTo>
                <a:cubicBezTo>
                  <a:pt x="507" y="29"/>
                  <a:pt x="500" y="25"/>
                  <a:pt x="494" y="20"/>
                </a:cubicBezTo>
                <a:cubicBezTo>
                  <a:pt x="470" y="5"/>
                  <a:pt x="442" y="0"/>
                  <a:pt x="415" y="5"/>
                </a:cubicBezTo>
                <a:cubicBezTo>
                  <a:pt x="404" y="6"/>
                  <a:pt x="394" y="10"/>
                  <a:pt x="385" y="13"/>
                </a:cubicBezTo>
                <a:cubicBezTo>
                  <a:pt x="364" y="21"/>
                  <a:pt x="350" y="28"/>
                  <a:pt x="336" y="46"/>
                </a:cubicBezTo>
                <a:cubicBezTo>
                  <a:pt x="322" y="65"/>
                  <a:pt x="310" y="85"/>
                  <a:pt x="306" y="109"/>
                </a:cubicBezTo>
                <a:cubicBezTo>
                  <a:pt x="306" y="113"/>
                  <a:pt x="304" y="154"/>
                  <a:pt x="309" y="154"/>
                </a:cubicBezTo>
                <a:close/>
              </a:path>
            </a:pathLst>
          </a:custGeom>
          <a:solidFill>
            <a:srgbClr val="00B0F0"/>
          </a:solidFill>
          <a:ln>
            <a:noFill/>
          </a:ln>
        </p:spPr>
        <p:txBody>
          <a:bodyPr vert="horz" wrap="square" lIns="67232" tIns="33616" rIns="67232" bIns="33616" numCol="1" anchor="t" anchorCtr="0" compatLnSpc="1">
            <a:prstTxWarp prst="textNoShape">
              <a:avLst/>
            </a:prstTxWarp>
          </a:bodyPr>
          <a:lstStyle/>
          <a:p>
            <a:endParaRPr lang="en-US" sz="1324">
              <a:solidFill>
                <a:schemeClr val="bg1"/>
              </a:solidFill>
            </a:endParaRPr>
          </a:p>
        </p:txBody>
      </p:sp>
      <p:sp>
        <p:nvSpPr>
          <p:cNvPr id="13" name="TextBox 12"/>
          <p:cNvSpPr txBox="1"/>
          <p:nvPr/>
        </p:nvSpPr>
        <p:spPr>
          <a:xfrm>
            <a:off x="1488636" y="5738792"/>
            <a:ext cx="13464675" cy="369397"/>
          </a:xfrm>
          <a:prstGeom prst="rect">
            <a:avLst/>
          </a:prstGeom>
          <a:noFill/>
        </p:spPr>
        <p:txBody>
          <a:bodyPr wrap="square" lIns="0" tIns="0" rIns="0" bIns="0" rtlCol="0">
            <a:spAutoFit/>
          </a:bodyPr>
          <a:lstStyle/>
          <a:p>
            <a:pPr>
              <a:lnSpc>
                <a:spcPct val="90000"/>
              </a:lnSpc>
              <a:spcAft>
                <a:spcPts val="441"/>
              </a:spcAft>
            </a:pPr>
            <a:r>
              <a:rPr lang="en-US" sz="2667" dirty="0">
                <a:solidFill>
                  <a:schemeClr val="bg1"/>
                </a:solidFill>
              </a:rPr>
              <a:t>Start the online conversation at #NVSummit2021</a:t>
            </a:r>
          </a:p>
        </p:txBody>
      </p:sp>
    </p:spTree>
    <p:extLst>
      <p:ext uri="{BB962C8B-B14F-4D97-AF65-F5344CB8AC3E}">
        <p14:creationId xmlns:p14="http://schemas.microsoft.com/office/powerpoint/2010/main" val="272347520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2B7B4824-FC94-4E7A-AE81-287BF51082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0400"/>
            <a:ext cx="12192000" cy="9144000"/>
          </a:xfrm>
          <a:prstGeom prst="rect">
            <a:avLst/>
          </a:prstGeom>
        </p:spPr>
      </p:pic>
    </p:spTree>
    <p:extLst>
      <p:ext uri="{BB962C8B-B14F-4D97-AF65-F5344CB8AC3E}">
        <p14:creationId xmlns:p14="http://schemas.microsoft.com/office/powerpoint/2010/main" val="1871644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91BC2-DF3C-43DD-86A6-A06125E8F9FA}"/>
              </a:ext>
            </a:extLst>
          </p:cNvPr>
          <p:cNvSpPr>
            <a:spLocks noGrp="1"/>
          </p:cNvSpPr>
          <p:nvPr>
            <p:ph type="title"/>
          </p:nvPr>
        </p:nvSpPr>
        <p:spPr>
          <a:xfrm>
            <a:off x="838200" y="365125"/>
            <a:ext cx="9060180" cy="793115"/>
          </a:xfrm>
        </p:spPr>
        <p:txBody>
          <a:bodyPr>
            <a:normAutofit/>
          </a:bodyPr>
          <a:lstStyle/>
          <a:p>
            <a:r>
              <a:rPr lang="en-US" dirty="0">
                <a:sym typeface="Wingdings" panose="05000000000000000000" pitchFamily="2" charset="2"/>
              </a:rPr>
              <a:t>Transferring of content </a:t>
            </a:r>
          </a:p>
        </p:txBody>
      </p:sp>
      <p:sp>
        <p:nvSpPr>
          <p:cNvPr id="3" name="Content Placeholder 2">
            <a:extLst>
              <a:ext uri="{FF2B5EF4-FFF2-40B4-BE49-F238E27FC236}">
                <a16:creationId xmlns:a16="http://schemas.microsoft.com/office/drawing/2014/main" id="{11B833A0-334F-4BBE-82F6-D35A5F7E8BAE}"/>
              </a:ext>
            </a:extLst>
          </p:cNvPr>
          <p:cNvSpPr>
            <a:spLocks noGrp="1"/>
          </p:cNvSpPr>
          <p:nvPr>
            <p:ph idx="1"/>
          </p:nvPr>
        </p:nvSpPr>
        <p:spPr>
          <a:xfrm>
            <a:off x="838200" y="1485582"/>
            <a:ext cx="10515600" cy="4691381"/>
          </a:xfrm>
        </p:spPr>
        <p:txBody>
          <a:bodyPr>
            <a:normAutofit/>
          </a:bodyPr>
          <a:lstStyle/>
          <a:p>
            <a:r>
              <a:rPr lang="en-US" dirty="0"/>
              <a:t>Speeding up HTTPS Downloads</a:t>
            </a:r>
          </a:p>
          <a:p>
            <a:pPr lvl="1"/>
            <a:r>
              <a:rPr lang="en-US" dirty="0"/>
              <a:t>Archiving drivers and applications</a:t>
            </a:r>
          </a:p>
          <a:p>
            <a:r>
              <a:rPr lang="en-US" dirty="0"/>
              <a:t>Reducing costs via P2P</a:t>
            </a:r>
          </a:p>
          <a:p>
            <a:pPr lvl="1"/>
            <a:r>
              <a:rPr lang="en-US" dirty="0"/>
              <a:t>BranchCache</a:t>
            </a:r>
          </a:p>
        </p:txBody>
      </p:sp>
    </p:spTree>
    <p:extLst>
      <p:ext uri="{BB962C8B-B14F-4D97-AF65-F5344CB8AC3E}">
        <p14:creationId xmlns:p14="http://schemas.microsoft.com/office/powerpoint/2010/main" val="291478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91BC2-DF3C-43DD-86A6-A06125E8F9FA}"/>
              </a:ext>
            </a:extLst>
          </p:cNvPr>
          <p:cNvSpPr>
            <a:spLocks noGrp="1"/>
          </p:cNvSpPr>
          <p:nvPr>
            <p:ph type="title"/>
          </p:nvPr>
        </p:nvSpPr>
        <p:spPr>
          <a:xfrm>
            <a:off x="838200" y="365125"/>
            <a:ext cx="9060180" cy="793115"/>
          </a:xfrm>
        </p:spPr>
        <p:txBody>
          <a:bodyPr>
            <a:normAutofit/>
          </a:bodyPr>
          <a:lstStyle/>
          <a:p>
            <a:r>
              <a:rPr lang="en-US" dirty="0">
                <a:sym typeface="Wingdings" panose="05000000000000000000" pitchFamily="2" charset="2"/>
              </a:rPr>
              <a:t>Monitoring the process</a:t>
            </a:r>
          </a:p>
        </p:txBody>
      </p:sp>
      <p:sp>
        <p:nvSpPr>
          <p:cNvPr id="3" name="Content Placeholder 2">
            <a:extLst>
              <a:ext uri="{FF2B5EF4-FFF2-40B4-BE49-F238E27FC236}">
                <a16:creationId xmlns:a16="http://schemas.microsoft.com/office/drawing/2014/main" id="{11B833A0-334F-4BBE-82F6-D35A5F7E8BAE}"/>
              </a:ext>
            </a:extLst>
          </p:cNvPr>
          <p:cNvSpPr>
            <a:spLocks noGrp="1"/>
          </p:cNvSpPr>
          <p:nvPr>
            <p:ph idx="1"/>
          </p:nvPr>
        </p:nvSpPr>
        <p:spPr>
          <a:xfrm>
            <a:off x="838200" y="1485582"/>
            <a:ext cx="10515600" cy="4691381"/>
          </a:xfrm>
        </p:spPr>
        <p:txBody>
          <a:bodyPr>
            <a:normAutofit/>
          </a:bodyPr>
          <a:lstStyle/>
          <a:p>
            <a:r>
              <a:rPr lang="en-US" dirty="0"/>
              <a:t>Local Logging</a:t>
            </a:r>
          </a:p>
          <a:p>
            <a:r>
              <a:rPr lang="en-US" dirty="0"/>
              <a:t>Server Side Logging (BITS Upload or Azure Blob Upload)</a:t>
            </a:r>
          </a:p>
          <a:p>
            <a:r>
              <a:rPr lang="en-US" dirty="0"/>
              <a:t>MDT Monitoring Service</a:t>
            </a:r>
          </a:p>
          <a:p>
            <a:r>
              <a:rPr lang="en-US" dirty="0"/>
              <a:t>Status Message via CMG</a:t>
            </a:r>
          </a:p>
        </p:txBody>
      </p:sp>
    </p:spTree>
    <p:extLst>
      <p:ext uri="{BB962C8B-B14F-4D97-AF65-F5344CB8AC3E}">
        <p14:creationId xmlns:p14="http://schemas.microsoft.com/office/powerpoint/2010/main" val="419513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07F377-F12C-4C68-8C01-3BCB9B06B7E6}"/>
              </a:ext>
            </a:extLst>
          </p:cNvPr>
          <p:cNvPicPr>
            <a:picLocks noChangeAspect="1"/>
          </p:cNvPicPr>
          <p:nvPr/>
        </p:nvPicPr>
        <p:blipFill>
          <a:blip r:embed="rId2"/>
          <a:stretch>
            <a:fillRect/>
          </a:stretch>
        </p:blipFill>
        <p:spPr>
          <a:xfrm>
            <a:off x="950976" y="2160342"/>
            <a:ext cx="9147047" cy="4332533"/>
          </a:xfrm>
          <a:prstGeom prst="rect">
            <a:avLst/>
          </a:prstGeom>
        </p:spPr>
      </p:pic>
      <p:sp>
        <p:nvSpPr>
          <p:cNvPr id="9" name="Title 8">
            <a:extLst>
              <a:ext uri="{FF2B5EF4-FFF2-40B4-BE49-F238E27FC236}">
                <a16:creationId xmlns:a16="http://schemas.microsoft.com/office/drawing/2014/main" id="{4F912F72-F1D8-4B8B-9EE0-870F44394C5A}"/>
              </a:ext>
            </a:extLst>
          </p:cNvPr>
          <p:cNvSpPr>
            <a:spLocks noGrp="1"/>
          </p:cNvSpPr>
          <p:nvPr>
            <p:ph type="title"/>
          </p:nvPr>
        </p:nvSpPr>
        <p:spPr/>
        <p:txBody>
          <a:bodyPr>
            <a:normAutofit/>
          </a:bodyPr>
          <a:lstStyle/>
          <a:p>
            <a:r>
              <a:rPr lang="en-US" dirty="0"/>
              <a:t>ViaMonstra Online Academy</a:t>
            </a:r>
          </a:p>
        </p:txBody>
      </p:sp>
      <p:sp>
        <p:nvSpPr>
          <p:cNvPr id="10" name="Content Placeholder 9">
            <a:extLst>
              <a:ext uri="{FF2B5EF4-FFF2-40B4-BE49-F238E27FC236}">
                <a16:creationId xmlns:a16="http://schemas.microsoft.com/office/drawing/2014/main" id="{517C6FCC-AF62-4EEF-BCB5-CACE8C3E13B9}"/>
              </a:ext>
            </a:extLst>
          </p:cNvPr>
          <p:cNvSpPr>
            <a:spLocks noGrp="1"/>
          </p:cNvSpPr>
          <p:nvPr>
            <p:ph idx="1"/>
          </p:nvPr>
        </p:nvSpPr>
        <p:spPr/>
        <p:txBody>
          <a:bodyPr/>
          <a:lstStyle/>
          <a:p>
            <a:pPr marL="0" indent="0">
              <a:buNone/>
            </a:pPr>
            <a:r>
              <a:rPr lang="en-US" dirty="0"/>
              <a:t>academy.viamonstra.com</a:t>
            </a:r>
          </a:p>
        </p:txBody>
      </p:sp>
    </p:spTree>
    <p:extLst>
      <p:ext uri="{BB962C8B-B14F-4D97-AF65-F5344CB8AC3E}">
        <p14:creationId xmlns:p14="http://schemas.microsoft.com/office/powerpoint/2010/main" val="2961648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807A-2749-4861-BB0B-1F5B2D638F84}"/>
              </a:ext>
            </a:extLst>
          </p:cNvPr>
          <p:cNvSpPr>
            <a:spLocks noGrp="1"/>
          </p:cNvSpPr>
          <p:nvPr>
            <p:ph type="title"/>
          </p:nvPr>
        </p:nvSpPr>
        <p:spPr/>
        <p:txBody>
          <a:bodyPr/>
          <a:lstStyle/>
          <a:p>
            <a:pPr algn="ctr"/>
            <a:r>
              <a:rPr lang="nb-NO" dirty="0" err="1">
                <a:cs typeface="Segoe UI Semibold"/>
              </a:rPr>
              <a:t>Thank</a:t>
            </a:r>
            <a:r>
              <a:rPr lang="nb-NO" dirty="0">
                <a:cs typeface="Segoe UI Semibold"/>
              </a:rPr>
              <a:t> </a:t>
            </a:r>
            <a:r>
              <a:rPr lang="nb-NO" dirty="0" err="1">
                <a:cs typeface="Segoe UI Semibold"/>
              </a:rPr>
              <a:t>you</a:t>
            </a:r>
            <a:r>
              <a:rPr lang="nb-NO" dirty="0">
                <a:cs typeface="Segoe UI Semibold"/>
              </a:rPr>
              <a:t>!</a:t>
            </a:r>
          </a:p>
        </p:txBody>
      </p:sp>
      <p:sp>
        <p:nvSpPr>
          <p:cNvPr id="6" name="TextBox 5">
            <a:extLst>
              <a:ext uri="{FF2B5EF4-FFF2-40B4-BE49-F238E27FC236}">
                <a16:creationId xmlns:a16="http://schemas.microsoft.com/office/drawing/2014/main" id="{FC806D6C-A6CA-4AC9-925C-2E9EB6B73744}"/>
              </a:ext>
            </a:extLst>
          </p:cNvPr>
          <p:cNvSpPr txBox="1"/>
          <p:nvPr/>
        </p:nvSpPr>
        <p:spPr>
          <a:xfrm>
            <a:off x="4335623" y="5222033"/>
            <a:ext cx="4197220"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sz="2000" b="1" dirty="0" err="1">
                <a:solidFill>
                  <a:srgbClr val="F2F2F2"/>
                </a:solidFill>
                <a:latin typeface="Segoe UI Semibold"/>
                <a:cs typeface="Segoe UI Semibold"/>
              </a:rPr>
              <a:t>Modern</a:t>
            </a:r>
            <a:r>
              <a:rPr lang="nb-NO" sz="2000" b="1" dirty="0">
                <a:solidFill>
                  <a:srgbClr val="F2F2F2"/>
                </a:solidFill>
                <a:latin typeface="Segoe UI Semibold"/>
                <a:cs typeface="Segoe UI Semibold"/>
              </a:rPr>
              <a:t> Management User Group </a:t>
            </a:r>
            <a:br>
              <a:rPr lang="nb-NO" sz="2000" b="1" dirty="0">
                <a:latin typeface="Segoe UI Semibold"/>
                <a:cs typeface="Segoe UI Semibold"/>
              </a:rPr>
            </a:br>
            <a:r>
              <a:rPr lang="nb-NO" sz="2000" b="1" dirty="0">
                <a:solidFill>
                  <a:srgbClr val="F2F2F2"/>
                </a:solidFill>
                <a:latin typeface="Segoe UI Semibold"/>
                <a:cs typeface="Segoe UI Semibold"/>
              </a:rPr>
              <a:t>Norway</a:t>
            </a:r>
          </a:p>
          <a:p>
            <a:r>
              <a:rPr lang="nb-NO" dirty="0">
                <a:solidFill>
                  <a:srgbClr val="F2F2F2"/>
                </a:solidFill>
                <a:latin typeface="Segoe UI Semibold"/>
              </a:rPr>
              <a:t>#MMUGNO </a:t>
            </a:r>
            <a:endParaRPr lang="en-US" dirty="0">
              <a:cs typeface="Segoe UI"/>
            </a:endParaRPr>
          </a:p>
        </p:txBody>
      </p:sp>
      <p:sp>
        <p:nvSpPr>
          <p:cNvPr id="9" name="TextBox 8">
            <a:extLst>
              <a:ext uri="{FF2B5EF4-FFF2-40B4-BE49-F238E27FC236}">
                <a16:creationId xmlns:a16="http://schemas.microsoft.com/office/drawing/2014/main" id="{CCE9D926-DB9D-40F8-89B0-1FBD08A6895B}"/>
              </a:ext>
            </a:extLst>
          </p:cNvPr>
          <p:cNvSpPr txBox="1"/>
          <p:nvPr/>
        </p:nvSpPr>
        <p:spPr>
          <a:xfrm>
            <a:off x="8503299" y="3425890"/>
            <a:ext cx="3582954"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sz="2000" dirty="0">
                <a:solidFill>
                  <a:srgbClr val="F2F2F2"/>
                </a:solidFill>
                <a:latin typeface="Segoe UI Semibold"/>
                <a:cs typeface="Segoe UI Semibold"/>
              </a:rPr>
              <a:t>System Center User Group</a:t>
            </a:r>
            <a:br>
              <a:rPr lang="nb-NO" sz="2000" dirty="0">
                <a:latin typeface="Segoe UI Semibold"/>
                <a:cs typeface="Segoe UI Semibold"/>
              </a:rPr>
            </a:br>
            <a:r>
              <a:rPr lang="nb-NO" sz="2000" dirty="0" err="1">
                <a:solidFill>
                  <a:srgbClr val="F2F2F2"/>
                </a:solidFill>
                <a:latin typeface="Segoe UI Semibold"/>
                <a:cs typeface="Segoe UI Semibold"/>
              </a:rPr>
              <a:t>Sweden</a:t>
            </a:r>
            <a:endParaRPr lang="nb-NO" sz="2000">
              <a:solidFill>
                <a:srgbClr val="F2F2F2"/>
              </a:solidFill>
              <a:latin typeface="Segoe UI Semibold"/>
              <a:cs typeface="Segoe UI Semibold"/>
            </a:endParaRPr>
          </a:p>
          <a:p>
            <a:r>
              <a:rPr lang="nb-NO" dirty="0">
                <a:solidFill>
                  <a:srgbClr val="F2F2F2"/>
                </a:solidFill>
                <a:latin typeface="Segoe UI Semibold"/>
              </a:rPr>
              <a:t>#SCUGSE</a:t>
            </a:r>
            <a:endParaRPr lang="en-US" dirty="0">
              <a:cs typeface="Segoe UI"/>
            </a:endParaRPr>
          </a:p>
        </p:txBody>
      </p:sp>
      <p:sp>
        <p:nvSpPr>
          <p:cNvPr id="11" name="TextBox 10">
            <a:extLst>
              <a:ext uri="{FF2B5EF4-FFF2-40B4-BE49-F238E27FC236}">
                <a16:creationId xmlns:a16="http://schemas.microsoft.com/office/drawing/2014/main" id="{15FFAA22-0C98-4A76-827E-A4594BA2C550}"/>
              </a:ext>
            </a:extLst>
          </p:cNvPr>
          <p:cNvSpPr txBox="1"/>
          <p:nvPr/>
        </p:nvSpPr>
        <p:spPr>
          <a:xfrm>
            <a:off x="4335624" y="3402562"/>
            <a:ext cx="3295261"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sz="2000" b="1" dirty="0">
                <a:solidFill>
                  <a:srgbClr val="F2F2F2"/>
                </a:solidFill>
                <a:latin typeface="Segoe UI Semibold"/>
                <a:cs typeface="Segoe UI Semibold"/>
              </a:rPr>
              <a:t>System Center User Group </a:t>
            </a:r>
            <a:r>
              <a:rPr lang="nb-NO" sz="2000" b="1" dirty="0" err="1">
                <a:solidFill>
                  <a:srgbClr val="F2F2F2"/>
                </a:solidFill>
                <a:latin typeface="Segoe UI Semibold"/>
                <a:cs typeface="Segoe UI Semibold"/>
              </a:rPr>
              <a:t>Denmark</a:t>
            </a:r>
            <a:endParaRPr lang="nb-NO" sz="2000" b="1" dirty="0" err="1">
              <a:solidFill>
                <a:srgbClr val="F2F2F2"/>
              </a:solidFill>
              <a:latin typeface="Segoe UI Semibold"/>
              <a:ea typeface="+mn-lt"/>
              <a:cs typeface="Segoe UI Semibold"/>
            </a:endParaRPr>
          </a:p>
          <a:p>
            <a:endParaRPr lang="nb-NO" dirty="0">
              <a:solidFill>
                <a:srgbClr val="F2F2F2"/>
              </a:solidFill>
              <a:latin typeface="Segoe UI Semibold"/>
              <a:cs typeface="Segoe UI Semibold"/>
            </a:endParaRPr>
          </a:p>
          <a:p>
            <a:r>
              <a:rPr lang="nb-NO" dirty="0">
                <a:solidFill>
                  <a:srgbClr val="F2F2F2"/>
                </a:solidFill>
                <a:latin typeface="Segoe UI Semibold"/>
              </a:rPr>
              <a:t>#SCUGDK</a:t>
            </a:r>
            <a:endParaRPr lang="en-US" dirty="0">
              <a:cs typeface="Segoe UI"/>
            </a:endParaRPr>
          </a:p>
        </p:txBody>
      </p:sp>
      <p:sp>
        <p:nvSpPr>
          <p:cNvPr id="12" name="TextBox 11">
            <a:extLst>
              <a:ext uri="{FF2B5EF4-FFF2-40B4-BE49-F238E27FC236}">
                <a16:creationId xmlns:a16="http://schemas.microsoft.com/office/drawing/2014/main" id="{1EAA5888-B238-4454-ABA0-F618BD73D2CA}"/>
              </a:ext>
            </a:extLst>
          </p:cNvPr>
          <p:cNvSpPr txBox="1"/>
          <p:nvPr/>
        </p:nvSpPr>
        <p:spPr>
          <a:xfrm>
            <a:off x="4335624" y="1831909"/>
            <a:ext cx="2626568"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sz="2000" dirty="0" err="1">
                <a:solidFill>
                  <a:srgbClr val="F2F2F2"/>
                </a:solidFill>
                <a:latin typeface="Segoe UI Semibold"/>
                <a:cs typeface="Segoe UI Semibold"/>
              </a:rPr>
              <a:t>MSEndPointMgr.com</a:t>
            </a:r>
            <a:r>
              <a:rPr lang="nb-NO" dirty="0" err="1">
                <a:solidFill>
                  <a:srgbClr val="F2F2F2"/>
                </a:solidFill>
                <a:latin typeface="Segoe UI Semibold"/>
              </a:rPr>
              <a:t>#MSEndPointMgr</a:t>
            </a:r>
            <a:endParaRPr lang="en-US" dirty="0" err="1">
              <a:cs typeface="Segoe UI"/>
            </a:endParaRPr>
          </a:p>
        </p:txBody>
      </p:sp>
      <p:sp>
        <p:nvSpPr>
          <p:cNvPr id="7" name="TextBox 6">
            <a:extLst>
              <a:ext uri="{FF2B5EF4-FFF2-40B4-BE49-F238E27FC236}">
                <a16:creationId xmlns:a16="http://schemas.microsoft.com/office/drawing/2014/main" id="{7C3911E4-3A9F-4AF1-BFED-7EB18C3337AB}"/>
              </a:ext>
            </a:extLst>
          </p:cNvPr>
          <p:cNvSpPr txBox="1"/>
          <p:nvPr/>
        </p:nvSpPr>
        <p:spPr>
          <a:xfrm>
            <a:off x="875522" y="3425890"/>
            <a:ext cx="3442995"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sz="2000" dirty="0">
                <a:solidFill>
                  <a:srgbClr val="F2F2F2"/>
                </a:solidFill>
                <a:latin typeface="Segoe UI Semibold"/>
                <a:cs typeface="Segoe UI Semibold"/>
              </a:rPr>
              <a:t>System Center User Group</a:t>
            </a:r>
          </a:p>
          <a:p>
            <a:r>
              <a:rPr lang="nb-NO" sz="2000" dirty="0">
                <a:solidFill>
                  <a:srgbClr val="F2F2F2"/>
                </a:solidFill>
                <a:latin typeface="Segoe UI Semibold"/>
                <a:cs typeface="Segoe UI Semibold"/>
              </a:rPr>
              <a:t>Finland</a:t>
            </a:r>
            <a:endParaRPr lang="nb-NO" dirty="0">
              <a:solidFill>
                <a:srgbClr val="F2F2F2"/>
              </a:solidFill>
              <a:latin typeface="Segoe UI Semibold"/>
              <a:cs typeface="Segoe UI Semibold"/>
            </a:endParaRPr>
          </a:p>
          <a:p>
            <a:r>
              <a:rPr lang="nb-NO" dirty="0">
                <a:solidFill>
                  <a:srgbClr val="F2F2F2"/>
                </a:solidFill>
                <a:latin typeface="Segoe UI Semibold"/>
              </a:rPr>
              <a:t>#SCUGFI</a:t>
            </a:r>
            <a:endParaRPr lang="en-US" dirty="0">
              <a:cs typeface="Segoe UI"/>
            </a:endParaRPr>
          </a:p>
        </p:txBody>
      </p:sp>
    </p:spTree>
    <p:extLst>
      <p:ext uri="{BB962C8B-B14F-4D97-AF65-F5344CB8AC3E}">
        <p14:creationId xmlns:p14="http://schemas.microsoft.com/office/powerpoint/2010/main" val="1836180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AE9211-C520-4179-8C1C-AD38F78E6006}"/>
              </a:ext>
            </a:extLst>
          </p:cNvPr>
          <p:cNvPicPr>
            <a:picLocks noChangeAspect="1"/>
          </p:cNvPicPr>
          <p:nvPr/>
        </p:nvPicPr>
        <p:blipFill>
          <a:blip r:embed="rId2"/>
          <a:stretch>
            <a:fillRect/>
          </a:stretch>
        </p:blipFill>
        <p:spPr>
          <a:xfrm>
            <a:off x="0" y="-620"/>
            <a:ext cx="12192000" cy="68592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437519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91BC2-DF3C-43DD-86A6-A06125E8F9FA}"/>
              </a:ext>
            </a:extLst>
          </p:cNvPr>
          <p:cNvSpPr>
            <a:spLocks noGrp="1"/>
          </p:cNvSpPr>
          <p:nvPr>
            <p:ph type="title"/>
          </p:nvPr>
        </p:nvSpPr>
        <p:spPr/>
        <p:txBody>
          <a:bodyPr>
            <a:normAutofit/>
          </a:bodyPr>
          <a:lstStyle/>
          <a:p>
            <a:r>
              <a:rPr lang="en-US" dirty="0"/>
              <a:t>Deploying Machines Over Internet</a:t>
            </a:r>
          </a:p>
        </p:txBody>
      </p:sp>
      <p:sp>
        <p:nvSpPr>
          <p:cNvPr id="3" name="Content Placeholder 2">
            <a:extLst>
              <a:ext uri="{FF2B5EF4-FFF2-40B4-BE49-F238E27FC236}">
                <a16:creationId xmlns:a16="http://schemas.microsoft.com/office/drawing/2014/main" id="{11B833A0-334F-4BBE-82F6-D35A5F7E8BAE}"/>
              </a:ext>
            </a:extLst>
          </p:cNvPr>
          <p:cNvSpPr>
            <a:spLocks noGrp="1"/>
          </p:cNvSpPr>
          <p:nvPr>
            <p:ph sz="half" idx="1"/>
          </p:nvPr>
        </p:nvSpPr>
        <p:spPr/>
        <p:txBody>
          <a:bodyPr>
            <a:normAutofit/>
          </a:bodyPr>
          <a:lstStyle/>
          <a:p>
            <a:r>
              <a:rPr lang="en-US" dirty="0"/>
              <a:t>Build Scenarios</a:t>
            </a:r>
          </a:p>
          <a:p>
            <a:pPr lvl="1"/>
            <a:r>
              <a:rPr lang="en-US" dirty="0"/>
              <a:t>Imaging from home or at a remote location</a:t>
            </a:r>
          </a:p>
          <a:p>
            <a:pPr lvl="1"/>
            <a:r>
              <a:rPr lang="en-US" dirty="0"/>
              <a:t>Rebuilding infrastructure after ransomware attacks</a:t>
            </a:r>
          </a:p>
          <a:p>
            <a:pPr lvl="1"/>
            <a:r>
              <a:rPr lang="en-US" dirty="0"/>
              <a:t>Windows 10 servicing</a:t>
            </a:r>
          </a:p>
          <a:p>
            <a:r>
              <a:rPr lang="en-US" dirty="0"/>
              <a:t>Managing machines after deployment</a:t>
            </a:r>
          </a:p>
          <a:p>
            <a:r>
              <a:rPr lang="en-US" dirty="0"/>
              <a:t>Resetting and refreshing devices</a:t>
            </a:r>
          </a:p>
        </p:txBody>
      </p:sp>
      <p:pic>
        <p:nvPicPr>
          <p:cNvPr id="12" name="Picture 11">
            <a:extLst>
              <a:ext uri="{FF2B5EF4-FFF2-40B4-BE49-F238E27FC236}">
                <a16:creationId xmlns:a16="http://schemas.microsoft.com/office/drawing/2014/main" id="{B7D318B4-C21F-4177-912C-88D2ED8CB78F}"/>
              </a:ext>
            </a:extLst>
          </p:cNvPr>
          <p:cNvPicPr>
            <a:picLocks noChangeAspect="1"/>
          </p:cNvPicPr>
          <p:nvPr/>
        </p:nvPicPr>
        <p:blipFill>
          <a:blip r:embed="rId2"/>
          <a:stretch>
            <a:fillRect/>
          </a:stretch>
        </p:blipFill>
        <p:spPr>
          <a:xfrm>
            <a:off x="5958898" y="1599447"/>
            <a:ext cx="6233102" cy="4155401"/>
          </a:xfrm>
          <a:prstGeom prst="rect">
            <a:avLst/>
          </a:prstGeom>
        </p:spPr>
      </p:pic>
    </p:spTree>
    <p:extLst>
      <p:ext uri="{BB962C8B-B14F-4D97-AF65-F5344CB8AC3E}">
        <p14:creationId xmlns:p14="http://schemas.microsoft.com/office/powerpoint/2010/main" val="387238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91BC2-DF3C-43DD-86A6-A06125E8F9FA}"/>
              </a:ext>
            </a:extLst>
          </p:cNvPr>
          <p:cNvSpPr>
            <a:spLocks noGrp="1"/>
          </p:cNvSpPr>
          <p:nvPr>
            <p:ph type="title"/>
          </p:nvPr>
        </p:nvSpPr>
        <p:spPr>
          <a:xfrm>
            <a:off x="838200" y="365125"/>
            <a:ext cx="9060180" cy="793115"/>
          </a:xfrm>
        </p:spPr>
        <p:txBody>
          <a:bodyPr>
            <a:normAutofit/>
          </a:bodyPr>
          <a:lstStyle/>
          <a:p>
            <a:r>
              <a:rPr lang="en-US" dirty="0"/>
              <a:t>Cloud Imaging Fundamentals</a:t>
            </a:r>
          </a:p>
        </p:txBody>
      </p:sp>
      <p:sp>
        <p:nvSpPr>
          <p:cNvPr id="3" name="Content Placeholder 2">
            <a:extLst>
              <a:ext uri="{FF2B5EF4-FFF2-40B4-BE49-F238E27FC236}">
                <a16:creationId xmlns:a16="http://schemas.microsoft.com/office/drawing/2014/main" id="{11B833A0-334F-4BBE-82F6-D35A5F7E8BAE}"/>
              </a:ext>
            </a:extLst>
          </p:cNvPr>
          <p:cNvSpPr>
            <a:spLocks noGrp="1"/>
          </p:cNvSpPr>
          <p:nvPr>
            <p:ph idx="1"/>
          </p:nvPr>
        </p:nvSpPr>
        <p:spPr>
          <a:xfrm>
            <a:off x="838200" y="1485582"/>
            <a:ext cx="10515600" cy="4691381"/>
          </a:xfrm>
        </p:spPr>
        <p:txBody>
          <a:bodyPr>
            <a:normAutofit/>
          </a:bodyPr>
          <a:lstStyle/>
          <a:p>
            <a:r>
              <a:rPr lang="en-US" dirty="0"/>
              <a:t>Cloud components / infrastructure</a:t>
            </a:r>
          </a:p>
          <a:p>
            <a:r>
              <a:rPr lang="en-US" dirty="0">
                <a:sym typeface="Wingdings" panose="05000000000000000000" pitchFamily="2" charset="2"/>
              </a:rPr>
              <a:t>Starting the imaging process</a:t>
            </a:r>
          </a:p>
          <a:p>
            <a:r>
              <a:rPr lang="en-US" dirty="0">
                <a:sym typeface="Wingdings" panose="05000000000000000000" pitchFamily="2" charset="2"/>
              </a:rPr>
              <a:t>Transferring of content </a:t>
            </a:r>
          </a:p>
          <a:p>
            <a:r>
              <a:rPr lang="en-US" dirty="0">
                <a:sym typeface="Wingdings" panose="05000000000000000000" pitchFamily="2" charset="2"/>
              </a:rPr>
              <a:t>Monitoring the process</a:t>
            </a:r>
          </a:p>
          <a:p>
            <a:endParaRPr lang="en-US" dirty="0"/>
          </a:p>
        </p:txBody>
      </p:sp>
    </p:spTree>
    <p:extLst>
      <p:ext uri="{BB962C8B-B14F-4D97-AF65-F5344CB8AC3E}">
        <p14:creationId xmlns:p14="http://schemas.microsoft.com/office/powerpoint/2010/main" val="278799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91BC2-DF3C-43DD-86A6-A06125E8F9FA}"/>
              </a:ext>
            </a:extLst>
          </p:cNvPr>
          <p:cNvSpPr>
            <a:spLocks noGrp="1"/>
          </p:cNvSpPr>
          <p:nvPr>
            <p:ph type="title"/>
          </p:nvPr>
        </p:nvSpPr>
        <p:spPr>
          <a:xfrm>
            <a:off x="838200" y="365125"/>
            <a:ext cx="9060180" cy="793115"/>
          </a:xfrm>
        </p:spPr>
        <p:txBody>
          <a:bodyPr>
            <a:normAutofit/>
          </a:bodyPr>
          <a:lstStyle/>
          <a:p>
            <a:r>
              <a:rPr lang="en-US" dirty="0"/>
              <a:t>Cloud Infrastructure</a:t>
            </a:r>
          </a:p>
        </p:txBody>
      </p:sp>
      <p:sp>
        <p:nvSpPr>
          <p:cNvPr id="3" name="Content Placeholder 2">
            <a:extLst>
              <a:ext uri="{FF2B5EF4-FFF2-40B4-BE49-F238E27FC236}">
                <a16:creationId xmlns:a16="http://schemas.microsoft.com/office/drawing/2014/main" id="{11B833A0-334F-4BBE-82F6-D35A5F7E8BAE}"/>
              </a:ext>
            </a:extLst>
          </p:cNvPr>
          <p:cNvSpPr>
            <a:spLocks noGrp="1"/>
          </p:cNvSpPr>
          <p:nvPr>
            <p:ph idx="1"/>
          </p:nvPr>
        </p:nvSpPr>
        <p:spPr>
          <a:xfrm>
            <a:off x="838200" y="1485582"/>
            <a:ext cx="10515600" cy="4691381"/>
          </a:xfrm>
        </p:spPr>
        <p:txBody>
          <a:bodyPr>
            <a:normAutofit/>
          </a:bodyPr>
          <a:lstStyle/>
          <a:p>
            <a:r>
              <a:rPr lang="en-US" dirty="0"/>
              <a:t>MDT in Azure or Amazon</a:t>
            </a:r>
          </a:p>
          <a:p>
            <a:r>
              <a:rPr lang="en-US" dirty="0"/>
              <a:t>Cloud Management Gateway (Azure only)</a:t>
            </a:r>
          </a:p>
          <a:p>
            <a:r>
              <a:rPr lang="en-US" dirty="0"/>
              <a:t>Microsoft Intune</a:t>
            </a:r>
          </a:p>
          <a:p>
            <a:r>
              <a:rPr lang="en-US" dirty="0"/>
              <a:t>Windows Autopilot</a:t>
            </a:r>
          </a:p>
          <a:p>
            <a:r>
              <a:rPr lang="en-US" dirty="0"/>
              <a:t>Microsoft Graph (automation)</a:t>
            </a:r>
          </a:p>
          <a:p>
            <a:endParaRPr lang="en-US" dirty="0"/>
          </a:p>
        </p:txBody>
      </p:sp>
    </p:spTree>
    <p:extLst>
      <p:ext uri="{BB962C8B-B14F-4D97-AF65-F5344CB8AC3E}">
        <p14:creationId xmlns:p14="http://schemas.microsoft.com/office/powerpoint/2010/main" val="280341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91BC2-DF3C-43DD-86A6-A06125E8F9FA}"/>
              </a:ext>
            </a:extLst>
          </p:cNvPr>
          <p:cNvSpPr>
            <a:spLocks noGrp="1"/>
          </p:cNvSpPr>
          <p:nvPr>
            <p:ph type="title"/>
          </p:nvPr>
        </p:nvSpPr>
        <p:spPr>
          <a:xfrm>
            <a:off x="838200" y="365125"/>
            <a:ext cx="9060180" cy="793115"/>
          </a:xfrm>
        </p:spPr>
        <p:txBody>
          <a:bodyPr>
            <a:normAutofit/>
          </a:bodyPr>
          <a:lstStyle/>
          <a:p>
            <a:r>
              <a:rPr lang="en-US" dirty="0"/>
              <a:t>Starting The Deployment</a:t>
            </a:r>
          </a:p>
        </p:txBody>
      </p:sp>
      <p:sp>
        <p:nvSpPr>
          <p:cNvPr id="3" name="Content Placeholder 2">
            <a:extLst>
              <a:ext uri="{FF2B5EF4-FFF2-40B4-BE49-F238E27FC236}">
                <a16:creationId xmlns:a16="http://schemas.microsoft.com/office/drawing/2014/main" id="{11B833A0-334F-4BBE-82F6-D35A5F7E8BAE}"/>
              </a:ext>
            </a:extLst>
          </p:cNvPr>
          <p:cNvSpPr>
            <a:spLocks noGrp="1"/>
          </p:cNvSpPr>
          <p:nvPr>
            <p:ph idx="1"/>
          </p:nvPr>
        </p:nvSpPr>
        <p:spPr>
          <a:xfrm>
            <a:off x="838200" y="1485582"/>
            <a:ext cx="10515600" cy="4691381"/>
          </a:xfrm>
        </p:spPr>
        <p:txBody>
          <a:bodyPr>
            <a:normAutofit/>
          </a:bodyPr>
          <a:lstStyle/>
          <a:p>
            <a:r>
              <a:rPr lang="en-US" dirty="0" err="1"/>
              <a:t>WiFi</a:t>
            </a:r>
            <a:r>
              <a:rPr lang="en-US" dirty="0"/>
              <a:t> or Wired connections</a:t>
            </a:r>
          </a:p>
          <a:p>
            <a:r>
              <a:rPr lang="en-US" dirty="0"/>
              <a:t>USB Sticks (Security considerations, Expire Dates)</a:t>
            </a:r>
          </a:p>
          <a:p>
            <a:r>
              <a:rPr lang="en-US" dirty="0"/>
              <a:t>Boot directly from BIOS (UEFI)</a:t>
            </a:r>
          </a:p>
          <a:p>
            <a:r>
              <a:rPr lang="en-US" dirty="0"/>
              <a:t>Boot via Android / iPhone</a:t>
            </a:r>
          </a:p>
          <a:p>
            <a:r>
              <a:rPr lang="en-US" dirty="0"/>
              <a:t>PXE boot over Internet</a:t>
            </a:r>
          </a:p>
        </p:txBody>
      </p:sp>
    </p:spTree>
    <p:extLst>
      <p:ext uri="{BB962C8B-B14F-4D97-AF65-F5344CB8AC3E}">
        <p14:creationId xmlns:p14="http://schemas.microsoft.com/office/powerpoint/2010/main" val="217488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with medium confidence">
            <a:extLst>
              <a:ext uri="{FF2B5EF4-FFF2-40B4-BE49-F238E27FC236}">
                <a16:creationId xmlns:a16="http://schemas.microsoft.com/office/drawing/2014/main" id="{7D8C6CD0-1194-40F2-91B4-25F3A938B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68381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2968C40D-A29C-4994-B589-02FC23B5AD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83371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451676E76D2448A431FCF13FF12E91" ma:contentTypeVersion="0" ma:contentTypeDescription="Create a new document." ma:contentTypeScope="" ma:versionID="28213fa175e30df9b1c83496a48cee4a">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70F501A-FD92-4182-AA25-B6CB28778988}">
  <ds:schemaRefs>
    <ds:schemaRef ds:uri="http://schemas.microsoft.com/sharepoint/v3/contenttype/forms"/>
  </ds:schemaRefs>
</ds:datastoreItem>
</file>

<file path=customXml/itemProps2.xml><?xml version="1.0" encoding="utf-8"?>
<ds:datastoreItem xmlns:ds="http://schemas.openxmlformats.org/officeDocument/2006/customXml" ds:itemID="{0B31D34E-3AF2-4A5B-9D86-DF27315AE0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EEC98898-049E-4852-8803-90791DC0A88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85</TotalTime>
  <Words>367</Words>
  <Application>Microsoft Office PowerPoint</Application>
  <PresentationFormat>Widescreen</PresentationFormat>
  <Paragraphs>62</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Segoe UI</vt:lpstr>
      <vt:lpstr>Segoe UI Semibold</vt:lpstr>
      <vt:lpstr>Office Theme</vt:lpstr>
      <vt:lpstr>A Geeks Guide to Cloud Imaging</vt:lpstr>
      <vt:lpstr>Tweet Tweet</vt:lpstr>
      <vt:lpstr>PowerPoint Presentation</vt:lpstr>
      <vt:lpstr>Deploying Machines Over Internet</vt:lpstr>
      <vt:lpstr>Cloud Imaging Fundamentals</vt:lpstr>
      <vt:lpstr>Cloud Infrastructure</vt:lpstr>
      <vt:lpstr>Starting The Deployment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Transferring of content </vt:lpstr>
      <vt:lpstr>Monitoring the process</vt:lpstr>
      <vt:lpstr>ViaMonstra Online Academy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Geeks Guide to Cloud Imaging</dc:title>
  <dc:creator>Johan Arwidmark</dc:creator>
  <cp:lastModifiedBy>Johan Arwidmark</cp:lastModifiedBy>
  <cp:revision>12</cp:revision>
  <dcterms:created xsi:type="dcterms:W3CDTF">2021-02-10T04:45:37Z</dcterms:created>
  <dcterms:modified xsi:type="dcterms:W3CDTF">2021-02-10T06:11:20Z</dcterms:modified>
</cp:coreProperties>
</file>